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676" r:id="rId2"/>
    <p:sldId id="645" r:id="rId3"/>
    <p:sldId id="653" r:id="rId4"/>
    <p:sldId id="648" r:id="rId5"/>
    <p:sldId id="650" r:id="rId6"/>
    <p:sldId id="651" r:id="rId7"/>
    <p:sldId id="675" r:id="rId8"/>
    <p:sldId id="293" r:id="rId9"/>
    <p:sldId id="261" r:id="rId10"/>
    <p:sldId id="262" r:id="rId11"/>
    <p:sldId id="647" r:id="rId12"/>
    <p:sldId id="258" r:id="rId13"/>
    <p:sldId id="259" r:id="rId14"/>
    <p:sldId id="667" r:id="rId15"/>
    <p:sldId id="263" r:id="rId16"/>
    <p:sldId id="662" r:id="rId17"/>
    <p:sldId id="654" r:id="rId18"/>
    <p:sldId id="264" r:id="rId19"/>
    <p:sldId id="272" r:id="rId20"/>
    <p:sldId id="666" r:id="rId21"/>
    <p:sldId id="267" r:id="rId22"/>
    <p:sldId id="655" r:id="rId23"/>
    <p:sldId id="269" r:id="rId24"/>
    <p:sldId id="674" r:id="rId25"/>
    <p:sldId id="673" r:id="rId26"/>
    <p:sldId id="649" r:id="rId27"/>
    <p:sldId id="274" r:id="rId28"/>
    <p:sldId id="670" r:id="rId29"/>
    <p:sldId id="669" r:id="rId30"/>
    <p:sldId id="668" r:id="rId31"/>
    <p:sldId id="677" r:id="rId32"/>
    <p:sldId id="658" r:id="rId33"/>
    <p:sldId id="282" r:id="rId34"/>
    <p:sldId id="283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C66C9-5AC4-D143-AC41-EFC203E0D535}" type="datetimeFigureOut">
              <a:rPr lang="en-DE" smtClean="0"/>
              <a:t>06/19/2023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7FF37-7D95-D74E-86BF-38AD4F48E8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37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0F51-BC67-2409-5F67-B90E1BB44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91858-70D0-583D-ED82-C3684708D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A1CDB-6353-C385-5D49-78169BEE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12DCE-6557-4F4C-9EF2-71954FC5C5C0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807C3-C7C3-F0DE-8EE3-EE176846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78F38-7E07-8F40-0864-1E14DC52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608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0C68-A760-D8EA-6E64-E8A21993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60652-B859-E333-FD28-424265CE3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8ADFC-648E-8F24-7BE3-D1402F1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504E-081E-2244-82EF-59857EECA44C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3414B-460A-1653-67ED-E095393F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0868E-8B04-29D5-843D-E5434A13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835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BE8B8-834E-7405-4978-B3D2E7892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C3733-D8F0-914A-8934-884889849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4AE9F-8C5D-B6C8-6A2E-F8D7A18A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F15A8-F6C0-3340-9E29-5B7EE8A425EE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65327-8235-7CF1-158B-E05AD3AB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33F68-6794-ECAB-FF79-0293F32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994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ADF2-CDD1-B7BB-2C71-874A4785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35BC-CF8A-41DD-0063-BFB41F37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FE1FA-E2C8-27BE-9FE6-067BEA50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C701-1A57-C948-B28D-AF931FF78AF3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75AA4-0BEE-D479-0FE0-0AFF82A6A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F4274-8578-84D6-55CA-4BAC7E93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203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3EC4-0F4F-8772-ABF8-AEF9376E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D8187-44EB-6A3A-46E2-3726C3ABE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AC51F-AFB2-A90A-B5D7-FD81BFA1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2D68-AC2E-EA4A-974C-16395F5BD9DD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ABE97-82C1-E587-CBF8-F3C6EDA5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59A96-50D2-95E1-412B-F3BA70D1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103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FB11-A74C-2554-F62A-C5140CB1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2C16-F5D6-4105-C754-3C5196552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C8314-2785-130B-7A97-591B06F79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E51AD-3153-BBAE-48D4-D1D44272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9811-4ACB-234E-BFAA-6F05033E0D52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9CBD8-995A-2163-3652-468FB773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F39B2-F870-46EE-4D5D-ABC2DAEB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363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30C3-B001-38B8-EC6C-BF661EC1F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E69B-F009-2D6E-3072-C41E82B3F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A491E-2EF4-C732-7643-2047CCFC5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19183-8D77-ECBF-751F-495BF6507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09BFA-480E-0759-3F2D-C88A6B9A4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4074E-B383-D113-A345-F2371498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557C-09A3-C548-BB01-1F0212DED143}" type="datetime1">
              <a:rPr lang="de-DE" smtClean="0"/>
              <a:t>19.06.2023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F5375-5874-EB2B-20A6-016CD3A1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D1E79-6EDD-DC9F-02F1-FBFDEA33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803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90DA-25AC-59F5-C616-595691E0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F12C1-3A24-6170-EB04-5815F0EC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6379-B67D-864C-959F-C9FC3FCCE377}" type="datetime1">
              <a:rPr lang="de-DE" smtClean="0"/>
              <a:t>19.06.2023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F9F80-9DD6-E3ED-15E3-6BA7D368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9ADA8-8EE0-D015-3CEC-4D82781E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591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67105-A324-0B93-5889-024E1CFC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F66D-D36A-554E-ABAF-BAB3214E8E46}" type="datetime1">
              <a:rPr lang="de-DE" smtClean="0"/>
              <a:t>19.06.2023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4514B-14E9-EFC4-2808-F1B65C84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1A3F3-E5F4-ACCB-AFDB-D84F6470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437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7A54-D1EF-8939-7E48-301413EA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DA8C-F9F3-1A88-E1DE-A85EDD53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FE6A4-9C67-B29E-8A97-3B9A38EC9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80F4D-235A-CAE8-699E-CAE520958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8A7-13F1-C747-8421-8AD2AC70E301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02C4C-A238-472B-58D6-C028CD13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31887-A193-67E1-2111-12DCE025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8340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B630-3DB7-FEE8-67EB-6F542F40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85760-D748-A4BE-014B-820E025F2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E076-873D-6FDE-B1AA-DB1A13AE2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E7A09-2345-FC83-D197-4FF669D0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D949-D71E-274F-984C-986551850ABF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0718D-AB47-58BA-697D-8C65A672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BED5-A0B1-61A8-3715-A1CA2E01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956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28460-306B-90BC-C78B-8E80BC88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FD271-3E00-3A58-82FC-399E735F2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E739F-D39E-1065-6A79-A9A8348BF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C0196-C149-3543-A854-7AE4E991F7BB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42B9E-D9E9-C53B-C325-E1066A9D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09EC1-8370-9C52-D2A8-A7F2D3691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204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eplearningbook.org/contents/numerical.htm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remyjordan.me/nn-learning-rat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2-05172-4" TargetMode="External"/><Relationship Id="rId2" Type="http://schemas.openxmlformats.org/officeDocument/2006/relationships/hyperlink" Target="https://www.nature.com/articles/d41586-021-03593-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8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Statistical Learning</a:t>
            </a:r>
            <a:br>
              <a:rPr lang="en-DE" dirty="0"/>
            </a:br>
            <a:r>
              <a:rPr lang="en-DE" sz="4000" i="1" dirty="0"/>
              <a:t>Common Core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588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C380-7D0A-EFDE-BEBB-FDB9208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linear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matrix notation (d</a:t>
                </a:r>
                <a:r>
                  <a:rPr lang="en-DE" sz="2400" dirty="0"/>
                  <a:t>rop intercept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400" dirty="0"/>
                  <a:t> for simplicity here):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DE" sz="2400" b="1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solve n</a:t>
                </a:r>
                <a:r>
                  <a:rPr lang="en-DE" sz="2400" dirty="0">
                    <a:sym typeface="Wingdings" pitchFamily="2" charset="2"/>
                  </a:rPr>
                  <a:t>ormal equations for training data set</a:t>
                </a:r>
                <a:r>
                  <a:rPr lang="en-DE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endParaRPr lang="en-GB" sz="24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4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  <a:r>
                  <a:rPr lang="en-GB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need for numerical optimization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5E714-806F-1FBD-34FD-69EADE49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901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021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FB9-91D6-8173-1C05-1E9C1494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special objective function: likelihood function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value of predicted probability density function (model) at observed target</a:t>
                </a:r>
              </a:p>
              <a:p>
                <a:r>
                  <a:rPr lang="en-GB" sz="2600" dirty="0"/>
                  <a:t>as function of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 little bit confusing:</a:t>
                </a: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density function if function of data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fixed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likelihood function if function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with data fixed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 b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7468D-B2C2-583F-71EF-170C4D7F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744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8190-0F29-736C-02B0-E67BDDE5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>
                    <a:sym typeface="Wingdings" pitchFamily="2" charset="2"/>
                  </a:rPr>
                  <a:t>c</a:t>
                </a:r>
                <a:r>
                  <a:rPr lang="en-DE" sz="2200" dirty="0">
                    <a:sym typeface="Wingdings" pitchFamily="2" charset="2"/>
                  </a:rPr>
                  <a:t>onsider training data set (of size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) as one sample from unknown joint probability distribution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independent </a:t>
                </a:r>
                <a:r>
                  <a:rPr lang="en-DE" sz="2200" dirty="0"/>
                  <a:t>(i.i.d.) </a:t>
                </a:r>
                <a:r>
                  <a:rPr lang="en-DE" sz="22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,…, 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(same thing as random sampling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 times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2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 </a:t>
                </a:r>
                <a:r>
                  <a:rPr lang="en-GB" sz="2200" dirty="0">
                    <a:sym typeface="Wingdings" pitchFamily="2" charset="2"/>
                  </a:rPr>
                  <a:t>l</a:t>
                </a:r>
                <a:r>
                  <a:rPr lang="en-DE" sz="2200" dirty="0">
                    <a:sym typeface="Wingdings" pitchFamily="2" charset="2"/>
                  </a:rPr>
                  <a:t>ikelihood as product of univariate probability density functions: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200" dirty="0"/>
              </a:p>
              <a:p>
                <a:pPr marL="0" indent="0">
                  <a:buNone/>
                </a:pPr>
                <a:r>
                  <a:rPr lang="en-DE" sz="2200" dirty="0"/>
                  <a:t>… to be maximized according to estimated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US" sz="22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DE" sz="2200" dirty="0"/>
                  <a:t>(known as maximum likelihood estimation)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27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1884E-FC06-2625-8D8E-4C79602F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382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8DBC-7181-EA20-D228-B57BD1EB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Negative Log-Likelihood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logarithmic transformation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: </a:t>
                </a:r>
                <a:r>
                  <a:rPr lang="en-GB" sz="2400" dirty="0"/>
                  <a:t>log-likelihood function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logarithm monotonic function </a:t>
                </a:r>
                <a:r>
                  <a:rPr lang="en-GB" sz="2400" dirty="0">
                    <a:sym typeface="Wingdings" pitchFamily="2" charset="2"/>
                  </a:rPr>
                  <a:t> maximum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at same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400" dirty="0"/>
                  <a:t> values</a:t>
                </a:r>
              </a:p>
              <a:p>
                <a:r>
                  <a:rPr lang="en-GB" sz="2400" dirty="0"/>
                  <a:t>most probability distributions (e.g., exponential family) only logarithmically concave (important for optimization)</a:t>
                </a:r>
              </a:p>
              <a:p>
                <a:r>
                  <a:rPr lang="en-GB" sz="2400" dirty="0"/>
                  <a:t>sum computationally more convenient than product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/>
                  <a:t>negative log-likelihood:</a:t>
                </a:r>
                <a:r>
                  <a:rPr lang="en-DE" sz="2400" dirty="0">
                    <a:sym typeface="Wingdings" pitchFamily="2" charset="2"/>
                  </a:rPr>
                  <a:t> minimization instead of maximization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884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3ABB5-C09F-871F-F43B-E53B1C0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/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m</a:t>
                </a:r>
                <a:r>
                  <a:rPr lang="en-DE" dirty="0"/>
                  <a:t>odel, e.g., for linear regression: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GB" dirty="0"/>
                  <a:t> g</a:t>
                </a:r>
                <a:r>
                  <a:rPr lang="en-DE" dirty="0"/>
                  <a:t>iven in training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to be estimated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blipFill>
                <a:blip r:embed="rId3"/>
                <a:stretch>
                  <a:fillRect l="-1866" t="-2000" b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BCCAE4-34C0-7788-FA9B-023B1837371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767145" y="1306465"/>
            <a:ext cx="843455" cy="137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626CA9-DB03-94F8-2BE7-F9F356C1A3AA}"/>
              </a:ext>
            </a:extLst>
          </p:cNvPr>
          <p:cNvSpPr txBox="1"/>
          <p:nvPr/>
        </p:nvSpPr>
        <p:spPr>
          <a:xfrm>
            <a:off x="4736758" y="6352143"/>
            <a:ext cx="188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function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44FF520-3933-7B9D-E850-6817B769D990}"/>
              </a:ext>
            </a:extLst>
          </p:cNvPr>
          <p:cNvSpPr/>
          <p:nvPr/>
        </p:nvSpPr>
        <p:spPr>
          <a:xfrm rot="5400000">
            <a:off x="5457502" y="5586047"/>
            <a:ext cx="197837" cy="13427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93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A19B-C77D-9FE4-9FA2-370D078E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estimate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solving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/>
                  <a:t> likelihood equations (if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DE" sz="2400" dirty="0"/>
                  <a:t> differentiable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/>
                  <a:t>):</a:t>
                </a:r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400" dirty="0"/>
                  <a:t>		(in short: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can be solved explicitly for some cases</a:t>
                </a:r>
                <a:r>
                  <a:rPr lang="en-DE" sz="2400" dirty="0"/>
                  <a:t> (e.g., ordinary least squares for linear regression)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need for numerical optimization (e.g., gradient descent)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67A3-D90F-DA12-4A27-3C00790B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/>
              <p:nvPr/>
            </p:nvSpPr>
            <p:spPr>
              <a:xfrm>
                <a:off x="8429297" y="1027906"/>
                <a:ext cx="3450020" cy="164077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200" b="1" dirty="0"/>
                  <a:t>least squares method </a:t>
                </a:r>
                <a:r>
                  <a:rPr lang="en-GB" sz="2200" dirty="0"/>
                  <a:t>corresponds to maximum likelihood estimation with </a:t>
                </a:r>
                <a:r>
                  <a:rPr lang="en-GB" sz="2200" b="1" dirty="0"/>
                  <a:t>Gaussian model</a:t>
                </a:r>
                <a:r>
                  <a:rPr lang="en-GB" sz="2200" dirty="0"/>
                  <a:t>:</a:t>
                </a:r>
                <a:r>
                  <a:rPr lang="en-GB" sz="2200" b="1" dirty="0"/>
                  <a:t>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297" y="1027906"/>
                <a:ext cx="3450020" cy="1640770"/>
              </a:xfrm>
              <a:prstGeom prst="rect">
                <a:avLst/>
              </a:prstGeom>
              <a:blipFill>
                <a:blip r:embed="rId3"/>
                <a:stretch>
                  <a:fillRect l="-2198" t="-3077" b="-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F883C3A-BB34-A49B-D00B-72B79FC95EE3}"/>
              </a:ext>
            </a:extLst>
          </p:cNvPr>
          <p:cNvSpPr txBox="1"/>
          <p:nvPr/>
        </p:nvSpPr>
        <p:spPr>
          <a:xfrm>
            <a:off x="5119817" y="2345510"/>
            <a:ext cx="19523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mode of likelihood as point estimate</a:t>
            </a:r>
          </a:p>
        </p:txBody>
      </p:sp>
    </p:spTree>
    <p:extLst>
      <p:ext uri="{BB962C8B-B14F-4D97-AF65-F5344CB8AC3E}">
        <p14:creationId xmlns:p14="http://schemas.microsoft.com/office/powerpoint/2010/main" val="113457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EAA7-0843-1BEC-9F15-A7E51386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maximum likelihood estimation corresponds to minimization of </a:t>
                </a:r>
                <a:r>
                  <a:rPr lang="en-GB" sz="2000" dirty="0" err="1"/>
                  <a:t>Kullback-Leibler</a:t>
                </a:r>
                <a:r>
                  <a:rPr lang="en-GB" sz="2000" dirty="0"/>
                  <a:t> divergence (as well as cross entropy: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 sz="2000" dirty="0"/>
                  <a:t>) between true data-generating probability distribution (manifested by empirical distribution of training data) and probability distribution of model: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model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||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i="1" dirty="0"/>
                  <a:t>make the model distribution match the empirical distribution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(mean squared error corresponds to cross-entropy between empirical distribution and Gaussian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63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EB3FE-E82D-CD71-129A-B0936124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/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500" dirty="0"/>
                  <a:t>n</a:t>
                </a:r>
                <a:r>
                  <a:rPr lang="en-DE" sz="1500" dirty="0"/>
                  <a:t>o contribution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5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endParaRPr lang="en-DE" sz="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blipFill>
                <a:blip r:embed="rId3"/>
                <a:stretch>
                  <a:fillRect l="-562" t="-3846" b="-230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56F0D-43D7-83C2-E2B3-C994107EB71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095725" y="3920362"/>
            <a:ext cx="32861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/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DE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blipFill>
                <a:blip r:embed="rId4"/>
                <a:stretch>
                  <a:fillRect l="-7500" b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A0D027-E70A-88AE-E7D3-FE30767CB2A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383994" y="3920362"/>
            <a:ext cx="0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A971F-7AC8-1FD5-899E-B0742FC7D2DA}"/>
              </a:ext>
            </a:extLst>
          </p:cNvPr>
          <p:cNvSpPr txBox="1"/>
          <p:nvPr/>
        </p:nvSpPr>
        <p:spPr>
          <a:xfrm>
            <a:off x="9827172" y="801994"/>
            <a:ext cx="21651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q</a:t>
            </a:r>
            <a:r>
              <a:rPr lang="en-DE" sz="1600" dirty="0"/>
              <a:t>uantification of difference between two probability distributions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010764-EE49-2055-2DDB-CC8C3B8AD01D}"/>
              </a:ext>
            </a:extLst>
          </p:cNvPr>
          <p:cNvCxnSpPr>
            <a:stCxn id="5" idx="1"/>
          </p:cNvCxnSpPr>
          <p:nvPr/>
        </p:nvCxnSpPr>
        <p:spPr>
          <a:xfrm flipH="1">
            <a:off x="8755117" y="1217493"/>
            <a:ext cx="1072055" cy="608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13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Iterative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5536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20C7-6F2D-69DC-37C9-1BB07BA8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usually (except for special cases like ordinary least squares)</a:t>
                </a:r>
                <a:r>
                  <a:rPr lang="en-DE" sz="2400" dirty="0"/>
                  <a:t> no closed-form solution to ML optimization problems like minimization of a cost function or maximization of a likelihood function:</a:t>
                </a:r>
                <a:endParaRPr lang="en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need for numerical methods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most popular choice: </a:t>
                </a:r>
                <a:r>
                  <a:rPr lang="en-GB" sz="2400" dirty="0">
                    <a:sym typeface="Wingdings" pitchFamily="2" charset="2"/>
                  </a:rPr>
                  <a:t>g</a:t>
                </a:r>
                <a:r>
                  <a:rPr lang="en-DE" sz="2400" dirty="0">
                    <a:sym typeface="Wingdings" pitchFamily="2" charset="2"/>
                  </a:rPr>
                  <a:t>radient descent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decreasing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by iteratively m</a:t>
                </a:r>
                <a:r>
                  <a:rPr lang="en-DE" sz="2400" dirty="0">
                    <a:sym typeface="Wingdings" pitchFamily="2" charset="2"/>
                  </a:rPr>
                  <a:t>oving in direction of negative gradient (steepest descent) with respect to input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>
                    <a:sym typeface="Wingdings" pitchFamily="2" charset="2"/>
                  </a:rPr>
                  <a:t>:</a:t>
                </a: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  <a:blipFill>
                <a:blip r:embed="rId2"/>
                <a:stretch>
                  <a:fillRect l="-1372" t="-1744" r="-12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3358-F2F5-F234-E154-8D763FC5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21</a:t>
            </a:fld>
            <a:endParaRPr lang="en-DE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E7631CD3-FE65-017B-4512-24B491EA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88343" y="3890455"/>
            <a:ext cx="3750087" cy="254549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AB56E7-6E0C-9170-8D66-DF5C7DD0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93" y="964810"/>
            <a:ext cx="3902037" cy="2881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/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03C44E-CBCE-275D-FD56-B6CD104F84E7}"/>
              </a:ext>
            </a:extLst>
          </p:cNvPr>
          <p:cNvSpPr txBox="1"/>
          <p:nvPr/>
        </p:nvSpPr>
        <p:spPr>
          <a:xfrm>
            <a:off x="2659114" y="6114648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EE9966-F5C5-2BCC-BAF7-95D30E2F71D9}"/>
              </a:ext>
            </a:extLst>
          </p:cNvPr>
          <p:cNvCxnSpPr>
            <a:cxnSpLocks/>
          </p:cNvCxnSpPr>
          <p:nvPr/>
        </p:nvCxnSpPr>
        <p:spPr>
          <a:xfrm flipV="1">
            <a:off x="3657600" y="5981837"/>
            <a:ext cx="903890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D07E1D-1B5A-F4AE-A0B6-72F04F1C1B0A}"/>
              </a:ext>
            </a:extLst>
          </p:cNvPr>
          <p:cNvSpPr txBox="1"/>
          <p:nvPr/>
        </p:nvSpPr>
        <p:spPr>
          <a:xfrm>
            <a:off x="4297444" y="6251280"/>
            <a:ext cx="38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5F6733-6AD0-5EF2-0D91-276365573E68}"/>
              </a:ext>
            </a:extLst>
          </p:cNvPr>
          <p:cNvCxnSpPr>
            <a:cxnSpLocks/>
          </p:cNvCxnSpPr>
          <p:nvPr/>
        </p:nvCxnSpPr>
        <p:spPr>
          <a:xfrm flipH="1" flipV="1">
            <a:off x="4887310" y="5981837"/>
            <a:ext cx="73573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BD310B1-6979-1FF1-3CDF-1FEACFBF2736}"/>
              </a:ext>
            </a:extLst>
          </p:cNvPr>
          <p:cNvSpPr txBox="1"/>
          <p:nvPr/>
        </p:nvSpPr>
        <p:spPr>
          <a:xfrm>
            <a:off x="11458836" y="377518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F4E2B2-61D7-F208-D225-F605C81CF94F}"/>
              </a:ext>
            </a:extLst>
          </p:cNvPr>
          <p:cNvSpPr txBox="1"/>
          <p:nvPr/>
        </p:nvSpPr>
        <p:spPr>
          <a:xfrm>
            <a:off x="7823525" y="4133318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1D054-8B0C-C455-5A13-5623DE111F7D}"/>
              </a:ext>
            </a:extLst>
          </p:cNvPr>
          <p:cNvSpPr txBox="1"/>
          <p:nvPr/>
        </p:nvSpPr>
        <p:spPr>
          <a:xfrm>
            <a:off x="11051840" y="4249615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FD6EBB-178D-8072-DF43-835615D86038}"/>
              </a:ext>
            </a:extLst>
          </p:cNvPr>
          <p:cNvCxnSpPr/>
          <p:nvPr/>
        </p:nvCxnSpPr>
        <p:spPr>
          <a:xfrm>
            <a:off x="8610600" y="4572780"/>
            <a:ext cx="449940" cy="763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6E2ABE-3798-4354-0088-9023D5BEF545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899890" y="4895946"/>
            <a:ext cx="695245" cy="804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36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B63E-1E42-BE43-0C23-96E694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corresponds to positive scalar value (hyperparameter)</a:t>
                </a:r>
              </a:p>
              <a:p>
                <a:r>
                  <a:rPr lang="en-GB" sz="2400" dirty="0"/>
                  <a:t>o</a:t>
                </a:r>
                <a:r>
                  <a:rPr lang="en-DE" sz="2400" dirty="0"/>
                  <a:t>ften set to small constant</a:t>
                </a:r>
              </a:p>
              <a:p>
                <a:r>
                  <a:rPr lang="en-GB" sz="2400" dirty="0"/>
                  <a:t>can be optimized via l</a:t>
                </a:r>
                <a:r>
                  <a:rPr lang="en-DE" sz="2400" dirty="0"/>
                  <a:t>ine search: evaluate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DE" sz="2400" dirty="0"/>
                  <a:t> for several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and choose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resulting in smallest value of objective function</a:t>
                </a:r>
              </a:p>
              <a:p>
                <a:r>
                  <a:rPr lang="en-DE" sz="2400" dirty="0"/>
                  <a:t>can be varied from iteration to iteration (e.g., via some heuristic): smaller steps closer to the minimum (learning rate schedule/decay)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  <a:blipFill>
                <a:blip r:embed="rId2"/>
                <a:stretch>
                  <a:fillRect l="-965" t="-2791" b="-9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BC640-DBB9-123A-5115-D26C3AFA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16F2BB4-F01D-7C0C-FF15-9208AD8F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189" y="4523805"/>
            <a:ext cx="5902411" cy="2155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AFFF0-AAD7-100D-5355-D99C67E122D5}"/>
              </a:ext>
            </a:extLst>
          </p:cNvPr>
          <p:cNvSpPr txBox="1"/>
          <p:nvPr/>
        </p:nvSpPr>
        <p:spPr>
          <a:xfrm>
            <a:off x="8078082" y="65983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2136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C14A-14EC-0D92-937C-276BB23D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and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in usual gradient descent: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(and in turn objective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600" dirty="0"/>
                  <a:t>) updated after full t</a:t>
                </a:r>
                <a:r>
                  <a:rPr lang="en-DE" sz="2600" dirty="0"/>
                  <a:t>raining epoch (one sweep through entire training data set) 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batch learning</a:t>
                </a:r>
              </a:p>
              <a:p>
                <a:pPr marL="0" indent="0">
                  <a:buNone/>
                </a:pPr>
                <a:r>
                  <a:rPr lang="en-GB" sz="2600" dirty="0"/>
                  <a:t>consider: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/>
                  <a:t>corresponds to loss function)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 (gradient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approximated with gradient of single loss):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online learning</a:t>
                </a:r>
                <a:endParaRPr lang="en-DE" sz="2600" dirty="0"/>
              </a:p>
              <a:p>
                <a:r>
                  <a:rPr lang="en-GB" sz="2600" dirty="0"/>
                  <a:t>shuffling of samples after training epoch to prevent cycles</a:t>
                </a:r>
              </a:p>
              <a:p>
                <a:r>
                  <a:rPr lang="en-GB" sz="2600" dirty="0"/>
                  <a:t>adaptive learning rate to improve convergence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07" r="-241" b="-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2BF27-FFB7-7BCE-50ED-559FB1C4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984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8122-749A-08BA-C05C-205348FD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ini Batches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A105-3BA8-8FCA-F751-CB355C0E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Compared to its batch mode, stochastic gradient descent helps to avoid local minima (more robust), but is computationally expensive (less efficient).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m</a:t>
            </a:r>
            <a:r>
              <a:rPr lang="en-DE" sz="2600" dirty="0"/>
              <a:t>ini-batch stochastic gradient descent as compromise:</a:t>
            </a:r>
          </a:p>
          <a:p>
            <a:pPr marL="0" indent="0">
              <a:buNone/>
            </a:pPr>
            <a:r>
              <a:rPr lang="en-GB" sz="2600" dirty="0"/>
              <a:t>splitting training data set into small batches used to calculate model error and update parameters</a:t>
            </a:r>
          </a:p>
          <a:p>
            <a:pPr marL="0" indent="0">
              <a:buNone/>
            </a:pPr>
            <a:r>
              <a:rPr lang="en-GB" sz="2600" dirty="0"/>
              <a:t>at the cost of one additional hyperparameter specifying mini-batch size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0BE3E-80DD-74FF-2F42-11C27115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19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C066-EE27-BB22-4C9D-727A7F8E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goal: improve optimization process by avoiding gradients bouncing around the search space (dampening oscillations), accelerate in direction of minima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algorithm:</a:t>
                </a:r>
              </a:p>
              <a:p>
                <a:r>
                  <a:rPr lang="en-GB" dirty="0"/>
                  <a:t>estimate gradient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i="1" dirty="0"/>
              </a:p>
              <a:p>
                <a:r>
                  <a:rPr lang="en-GB" dirty="0"/>
                  <a:t>compute velocity update: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dirty="0"/>
              </a:p>
              <a:p>
                <a:r>
                  <a:rPr lang="en-GB" dirty="0"/>
                  <a:t>apply parameter update: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velocity: direction and speed at which the parameters move through parameter space, set to an exponentially decaying average of the past negative gradients (continues to move in its direction)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1A9E5-ABD4-B36C-76BA-7EC1EB06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/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</a:t>
                </a:r>
                <a:r>
                  <a:rPr lang="en-DE" dirty="0"/>
                  <a:t>yperparameter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DE" dirty="0"/>
                  <a:t>) specifying exponential decay (like 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DE" dirty="0"/>
                  <a:t> may be adapted over course of optimization)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blipFill>
                <a:blip r:embed="rId3"/>
                <a:stretch>
                  <a:fillRect l="-626" t="-3846" r="-1253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0FBF36-9E0C-0834-3B42-523AF1AEC32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612524" y="2877179"/>
            <a:ext cx="367859" cy="88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6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494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300" dirty="0"/>
                  <a:t>f</a:t>
                </a:r>
                <a:r>
                  <a:rPr lang="en-DE" sz="2300" dirty="0"/>
                  <a:t>requentist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fixed (but unknown </a:t>
                </a:r>
                <a:r>
                  <a:rPr lang="en-GB" sz="2300" dirty="0">
                    <a:sym typeface="Wingdings" pitchFamily="2" charset="2"/>
                  </a:rPr>
                  <a:t> </a:t>
                </a:r>
                <a:r>
                  <a:rPr lang="en-GB" sz="2300" dirty="0"/>
                  <a:t>uncertain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300" dirty="0"/>
                  <a:t>)</a:t>
                </a:r>
                <a:endParaRPr lang="en-DE" sz="2300" dirty="0"/>
              </a:p>
              <a:p>
                <a:r>
                  <a:rPr lang="en-GB" sz="2300" dirty="0"/>
                  <a:t>data set from random sampling</a:t>
                </a:r>
                <a:endParaRPr lang="en-DE" sz="2300" dirty="0"/>
              </a:p>
              <a:p>
                <a:pPr marL="0" indent="0">
                  <a:buNone/>
                </a:pPr>
                <a:endParaRPr lang="en-DE" sz="2300" dirty="0"/>
              </a:p>
              <a:p>
                <a:pPr marL="0" indent="0">
                  <a:buNone/>
                </a:pPr>
                <a:r>
                  <a:rPr lang="en-DE" sz="2300" dirty="0"/>
                  <a:t>Bayesian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random (estimation of full distributions over parameters)</a:t>
                </a:r>
                <a:endParaRPr lang="en-DE" sz="2300" dirty="0"/>
              </a:p>
              <a:p>
                <a:r>
                  <a:rPr lang="en-GB" sz="2300" dirty="0"/>
                  <a:t>data not random (observed)</a:t>
                </a:r>
                <a:endParaRPr lang="en-DE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132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D083-3809-B3F2-5290-947907844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9EF95-A3CC-50C2-FC92-FF2E0B85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/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blipFill>
                <a:blip r:embed="rId2"/>
                <a:stretch>
                  <a:fillRect l="-1412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/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p</a:t>
                </a:r>
                <a:r>
                  <a:rPr lang="en-DE" sz="2400" dirty="0"/>
                  <a:t>rior probability (belief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DE" sz="2400" dirty="0"/>
                  <a:t> before evidence)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blipFill>
                <a:blip r:embed="rId3"/>
                <a:stretch>
                  <a:fillRect l="-3889" t="-4167" r="-3889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FF3577-4A01-1DEC-E4B4-75723E488AE3}"/>
              </a:ext>
            </a:extLst>
          </p:cNvPr>
          <p:cNvSpPr txBox="1"/>
          <p:nvPr/>
        </p:nvSpPr>
        <p:spPr>
          <a:xfrm>
            <a:off x="4953001" y="1534005"/>
            <a:ext cx="3657599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DE" sz="2400" dirty="0"/>
              <a:t>likelihood function (</a:t>
            </a:r>
            <a:r>
              <a:rPr lang="en-GB" sz="2400" dirty="0"/>
              <a:t>d</a:t>
            </a:r>
            <a:r>
              <a:rPr lang="en-DE" sz="2400" dirty="0"/>
              <a:t>erived from statistical model)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B1AEB-5B92-AF7F-8213-0C80AC548A6E}"/>
              </a:ext>
            </a:extLst>
          </p:cNvPr>
          <p:cNvSpPr txBox="1"/>
          <p:nvPr/>
        </p:nvSpPr>
        <p:spPr>
          <a:xfrm>
            <a:off x="1481958" y="4515613"/>
            <a:ext cx="272512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 probability (belief updated with observed evidence)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0F36AA-B964-BEBF-8893-D8AE7C77D47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844520" y="3710152"/>
            <a:ext cx="1313795" cy="80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B6A5EC-D8D8-2627-1F0B-C09E9824887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16717" y="2365002"/>
            <a:ext cx="465084" cy="551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FCC376-1AB2-5E5F-C5E8-C82BBEF5FAF4}"/>
              </a:ext>
            </a:extLst>
          </p:cNvPr>
          <p:cNvCxnSpPr>
            <a:cxnSpLocks/>
          </p:cNvCxnSpPr>
          <p:nvPr/>
        </p:nvCxnSpPr>
        <p:spPr>
          <a:xfrm flipH="1" flipV="1">
            <a:off x="7655481" y="3364343"/>
            <a:ext cx="1691999" cy="116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9414B7-24A4-506D-E649-FF8975144AED}"/>
              </a:ext>
            </a:extLst>
          </p:cNvPr>
          <p:cNvSpPr txBox="1"/>
          <p:nvPr/>
        </p:nvSpPr>
        <p:spPr>
          <a:xfrm>
            <a:off x="4851674" y="4522288"/>
            <a:ext cx="239940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new data</a:t>
            </a:r>
            <a:r>
              <a:rPr lang="en-DE" sz="2400" dirty="0"/>
              <a:t> (same for all hypotheses </a:t>
            </a:r>
            <a:r>
              <a:rPr lang="en-DE" sz="2400" dirty="0">
                <a:sym typeface="Wingdings" pitchFamily="2" charset="2"/>
              </a:rPr>
              <a:t> uninteresting</a:t>
            </a:r>
            <a:r>
              <a:rPr lang="en-DE" sz="2400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B76951-6349-FEB7-9787-2CE26595D18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051378" y="3941672"/>
            <a:ext cx="730423" cy="58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/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hypothesis (model)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evidence (data)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blipFill>
                <a:blip r:embed="rId4"/>
                <a:stretch>
                  <a:fillRect l="-417" t="-4545" r="-208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701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E2E1-F339-3C33-E4A0-683C3217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 for Parameter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5BFA-CF2B-7911-694F-414613AA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3602-ADE5-3B79-4950-D589D25138B6}"/>
              </a:ext>
            </a:extLst>
          </p:cNvPr>
          <p:cNvSpPr txBox="1"/>
          <p:nvPr/>
        </p:nvSpPr>
        <p:spPr>
          <a:xfrm>
            <a:off x="7751379" y="4070992"/>
            <a:ext cx="4280338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rior (e.g., broad Gaussian):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initial belief about uncertain parameters (</a:t>
            </a:r>
            <a:r>
              <a:rPr lang="en-GB" sz="2400" dirty="0"/>
              <a:t>helps to reduce variance with few data)</a:t>
            </a: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/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d</a:t>
                </a:r>
                <a:r>
                  <a:rPr lang="en-DE" sz="2400" dirty="0"/>
                  <a:t>ata likelihood:</a:t>
                </a:r>
              </a:p>
              <a:p>
                <a:r>
                  <a:rPr lang="en-GB" sz="2400" dirty="0"/>
                  <a:t>m</a:t>
                </a:r>
                <a:r>
                  <a:rPr lang="en-DE" sz="2400" dirty="0"/>
                  <a:t>odel (function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DE" sz="2400" dirty="0"/>
                  <a:t> with data fixed), e.g., for linear regression: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blipFill>
                <a:blip r:embed="rId2"/>
                <a:stretch>
                  <a:fillRect l="-1628" t="-3125" r="-1163" b="-104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F47A30-ABFA-32C4-0285-3FEE6345CF30}"/>
              </a:ext>
            </a:extLst>
          </p:cNvPr>
          <p:cNvSpPr txBox="1"/>
          <p:nvPr/>
        </p:nvSpPr>
        <p:spPr>
          <a:xfrm>
            <a:off x="160282" y="4070992"/>
            <a:ext cx="4280339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the effect of data on prior belief about parameters </a:t>
            </a:r>
            <a:r>
              <a:rPr lang="en-GB" sz="2400" dirty="0"/>
              <a:t>(increasing certainty with new evidence</a:t>
            </a:r>
            <a:r>
              <a:rPr lang="en-DE" sz="2400" dirty="0"/>
              <a:t>)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FF4A4-E971-123F-6E1C-A1FDAB52118A}"/>
              </a:ext>
            </a:extLst>
          </p:cNvPr>
          <p:cNvCxnSpPr>
            <a:cxnSpLocks/>
            <a:stCxn id="7" idx="0"/>
            <a:endCxn id="20" idx="1"/>
          </p:cNvCxnSpPr>
          <p:nvPr/>
        </p:nvCxnSpPr>
        <p:spPr>
          <a:xfrm flipV="1">
            <a:off x="2300452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E49E3D-A61D-1FE6-3F30-8C499197543F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6096000" y="2737129"/>
            <a:ext cx="0" cy="59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08D47F-ADC3-C1B6-C958-BCE0FCAD0EDA}"/>
              </a:ext>
            </a:extLst>
          </p:cNvPr>
          <p:cNvCxnSpPr>
            <a:cxnSpLocks/>
            <a:stCxn id="5" idx="0"/>
            <a:endCxn id="20" idx="3"/>
          </p:cNvCxnSpPr>
          <p:nvPr/>
        </p:nvCxnSpPr>
        <p:spPr>
          <a:xfrm flipH="1" flipV="1">
            <a:off x="8728841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/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blipFill>
                <a:blip r:embed="rId3"/>
                <a:stretch>
                  <a:fillRect b="-208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/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to be compared to f</a:t>
                </a:r>
                <a:r>
                  <a:rPr lang="en-DE" sz="2200" dirty="0"/>
                  <a:t>requentist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blipFill>
                <a:blip r:embed="rId4"/>
                <a:stretch>
                  <a:fillRect l="-3333" t="-3261" b="-8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10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1F78-9676-FC22-2D71-300BB2A8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Consider 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map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200" dirty="0"/>
                  <a:t> usually high-dimensional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urve fitting / parameter estimation:</a:t>
                </a:r>
              </a:p>
              <a:p>
                <a:pPr marL="0" indent="0">
                  <a:buNone/>
                </a:pPr>
                <a:r>
                  <a:rPr lang="en-GB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) pairs </a:t>
                </a:r>
                <a:r>
                  <a:rPr lang="en-GB" dirty="0">
                    <a:sym typeface="Wingdings" pitchFamily="2" charset="2"/>
                  </a:rPr>
                  <a:t> m</a:t>
                </a:r>
                <a:r>
                  <a:rPr lang="en-GB" dirty="0"/>
                  <a:t>inimization of cost function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consider d</a:t>
                </a:r>
                <a:r>
                  <a:rPr lang="en-DE" dirty="0"/>
                  <a:t>iscriminative models:</a:t>
                </a:r>
              </a:p>
              <a:p>
                <a:r>
                  <a:rPr lang="en-DE" dirty="0"/>
                  <a:t>predict conditional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sz="2200" dirty="0"/>
                  <a:t>	(as opposed to generative models predicting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200" dirty="0"/>
                  <a:t>)</a:t>
                </a:r>
              </a:p>
              <a:p>
                <a:r>
                  <a:rPr lang="en-GB" dirty="0"/>
                  <a:t>o</a:t>
                </a:r>
                <a:r>
                  <a:rPr lang="en-DE" dirty="0"/>
                  <a:t>ften just conditional mean</a:t>
                </a:r>
                <a:r>
                  <a:rPr lang="en-GB" dirty="0"/>
                  <a:t> (depending </a:t>
                </a:r>
                <a:r>
                  <a:rPr lang="en-GB"/>
                  <a:t>on used loss</a:t>
                </a:r>
                <a:r>
                  <a:rPr lang="en-GB" dirty="0"/>
                  <a:t>)</a:t>
                </a:r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  <a:blipFill>
                <a:blip r:embed="rId2"/>
                <a:stretch>
                  <a:fillRect l="-1005" t="-2521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30186-3866-87F6-86F6-E38EACD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4728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,⋯,</m:t>
                              </m:r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600" dirty="0"/>
                  <a:t>prediction of full probability distribution instead of frequentist point estimate(s) plugged into model distribution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PDF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drawback: high computational costs due to integral over parameter distribution (especially for large training data sets)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E5C2A-112C-2070-5C96-3104C5FE2FCB}"/>
              </a:ext>
            </a:extLst>
          </p:cNvPr>
          <p:cNvSpPr txBox="1"/>
          <p:nvPr/>
        </p:nvSpPr>
        <p:spPr>
          <a:xfrm>
            <a:off x="5604106" y="2619701"/>
            <a:ext cx="139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likelihood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12EA3-CBBF-3B6A-3033-4E2108A365E3}"/>
              </a:ext>
            </a:extLst>
          </p:cNvPr>
          <p:cNvSpPr txBox="1"/>
          <p:nvPr/>
        </p:nvSpPr>
        <p:spPr>
          <a:xfrm>
            <a:off x="7253346" y="2619701"/>
            <a:ext cx="208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</a:t>
            </a:r>
            <a:r>
              <a:rPr lang="en-DE" sz="2400" dirty="0"/>
              <a:t>atest posterior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E1150C-BE7B-6676-9BA5-F64131E2BE9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096000" y="2364828"/>
            <a:ext cx="207016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3E0F12-556A-A5CE-CD0F-570D6A5C2134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019393" y="2364828"/>
            <a:ext cx="275040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61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E32B-B96C-8076-8FC4-C3BCCF2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Alternatives for PDF Predictions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800" b="1" dirty="0"/>
                  <a:t>q</a:t>
                </a:r>
                <a:r>
                  <a:rPr lang="en-DE" sz="2800" b="1" dirty="0"/>
                  <a:t>uantile regression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:r>
                  <a:rPr lang="en-DE" sz="2800" dirty="0"/>
                  <a:t>estimate quantile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800" dirty="0"/>
                  <a:t> of distribution instead of conditional mean by </a:t>
                </a:r>
                <a:r>
                  <a:rPr lang="en-GB" sz="2800" dirty="0"/>
                  <a:t>minimizing</a:t>
                </a:r>
                <a:endParaRPr lang="en-DE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sub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  <a:p>
                <a:pPr marL="0" indent="0">
                  <a:buNone/>
                </a:pPr>
                <a:r>
                  <a:rPr lang="en-DE" sz="2800" dirty="0"/>
                  <a:t>instead of squared error loss</a:t>
                </a:r>
                <a:r>
                  <a:rPr lang="en-GB" sz="2800" dirty="0"/>
                  <a:t> (choice of loss function defines point estimate)</a:t>
                </a: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p</a:t>
                </a:r>
                <a:r>
                  <a:rPr lang="en-DE" sz="2800" dirty="0"/>
                  <a:t>ossible with various ML methods, including neural networks and tree-based methods (like random forests or gradient boosting)</a:t>
                </a:r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b="1" dirty="0"/>
                  <a:t>PDF assumption for model and e</a:t>
                </a:r>
                <a:r>
                  <a:rPr lang="en-DE" sz="2800" b="1" dirty="0"/>
                  <a:t>stimation o</a:t>
                </a:r>
                <a:r>
                  <a:rPr lang="en-GB" sz="2800" b="1" dirty="0"/>
                  <a:t>f its parameters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:r>
                  <a:rPr lang="en-GB" sz="2800" dirty="0"/>
                  <a:t>a</a:t>
                </a:r>
                <a:r>
                  <a:rPr lang="en-DE" sz="2800" dirty="0"/>
                  <a:t>ssume, </a:t>
                </a:r>
                <a:r>
                  <a:rPr lang="en-GB" sz="2800" dirty="0"/>
                  <a:t>e</a:t>
                </a:r>
                <a:r>
                  <a:rPr lang="en-DE" sz="2800" dirty="0"/>
                  <a:t>.g., Gaussian or negative binomial </a:t>
                </a:r>
                <a:r>
                  <a:rPr lang="en-DE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estimate mean and variance (with different ML models or corresponding likelihood)</a:t>
                </a:r>
                <a:endParaRPr lang="en-DE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 r="-1275" b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F8E7-FB35-347F-9A1E-3B9BF13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8057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49A5-214B-0458-1362-643AC4EE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Common Core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and optimization methods.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including non-linear models:</a:t>
            </a:r>
          </a:p>
          <a:p>
            <a:r>
              <a:rPr lang="en-GB" dirty="0"/>
              <a:t>neural networks: backpropagation</a:t>
            </a:r>
          </a:p>
          <a:p>
            <a:r>
              <a:rPr lang="en-GB" dirty="0"/>
              <a:t>support-vector machines: minimizing hinge loss (soft-margin SVM)</a:t>
            </a:r>
          </a:p>
          <a:p>
            <a:r>
              <a:rPr lang="en-GB" dirty="0"/>
              <a:t>decision trees: minimizing impurity functions (mean squared error for regression, (kind of) </a:t>
            </a:r>
            <a:r>
              <a:rPr lang="en-GB" dirty="0" err="1"/>
              <a:t>Kullback-Leibler</a:t>
            </a:r>
            <a:r>
              <a:rPr lang="en-GB" dirty="0"/>
              <a:t> divergence for classification)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and even unsupervised learning (e.g., principal component analysis)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6782-0B3E-DCC8-95A7-FDDB9A0D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0F4C-FF7B-BC1E-3920-A32864143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only deep learning, but also a nice ML introduction</a:t>
            </a:r>
          </a:p>
          <a:p>
            <a:pPr marL="0" indent="0">
              <a:buNone/>
            </a:pPr>
            <a:r>
              <a:rPr lang="en-GB" sz="2600" dirty="0">
                <a:hlinkClick r:id="rId2"/>
              </a:rPr>
              <a:t>https://www.deeplearningbook.org/</a:t>
            </a:r>
            <a:endParaRPr lang="en-DE" sz="2600" dirty="0"/>
          </a:p>
        </p:txBody>
      </p:sp>
      <p:pic>
        <p:nvPicPr>
          <p:cNvPr id="6" name="Picture 5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B689B74E-FDD7-D323-3E4D-22F370E9B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8" r="468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6E96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7300-FDE1-67C5-6D19-B237878E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E1BB0D-8AD4-A14C-8FD5-F1619D1A43A2}" type="slidenum">
              <a:rPr lang="en-DE" smtClean="0"/>
              <a:pPr>
                <a:spcAft>
                  <a:spcPts val="600"/>
                </a:spcAft>
              </a:pPr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755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C18C-10CD-2319-FBA8-6B554ABA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Overcome our Mathematical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ED6F-7BB0-B5C9-FBE5-7D32E12FF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evolution provided us with moderate math skills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AI/ML to the rescue: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recognition of mathematical structures and patterns</a:t>
            </a:r>
            <a:endParaRPr lang="en-GB" dirty="0"/>
          </a:p>
          <a:p>
            <a:r>
              <a:rPr lang="en-GB" dirty="0"/>
              <a:t>algorithm discovery: </a:t>
            </a:r>
            <a:r>
              <a:rPr lang="en-DE" dirty="0">
                <a:hlinkClick r:id="rId3"/>
              </a:rPr>
              <a:t>AlphaTensor</a:t>
            </a:r>
            <a:endParaRPr lang="en-DE" dirty="0"/>
          </a:p>
          <a:p>
            <a:r>
              <a:rPr lang="en-GB" dirty="0"/>
              <a:t>symbolic regression (</a:t>
            </a:r>
            <a:r>
              <a:rPr lang="en-GB" dirty="0">
                <a:hlinkClick r:id="rId4"/>
              </a:rPr>
              <a:t>e.g., for physics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3FD88-DA53-47BF-4AD9-E432BBBB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660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341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 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 l="-3247" t="-19444" b="-36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1909687" y="1882742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1909687" y="3875673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 t="-714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6921371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394907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3883" t="-2703" b="-945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435294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753339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498424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3657600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295697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14" t="-2239" r="-1429" b="-2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 l="-8065" t="-1025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3224279" y="1532417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4B70-15DD-5722-547E-874B03C5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Ingredients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u</a:t>
                </a:r>
                <a:r>
                  <a:rPr lang="en-DE" dirty="0"/>
                  <a:t>nderlying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GB" dirty="0"/>
                  <a:t>approximated f</a:t>
                </a:r>
                <a:r>
                  <a:rPr lang="en-DE" dirty="0"/>
                  <a:t>unctional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dirty="0"/>
                  <a:t> </a:t>
                </a:r>
                <a:r>
                  <a:rPr lang="en-DE" dirty="0">
                    <a:sym typeface="Wingdings" pitchFamily="2" charset="2"/>
                  </a:rPr>
                  <a:t> depends on used ML algorithm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B565A-8627-456A-43D4-98D2CBDE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/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PDF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blipFill>
                <a:blip r:embed="rId3"/>
                <a:stretch>
                  <a:fillRect l="-287" t="-8696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9D6F47E-6115-B718-DD98-D9507D5B9282}"/>
              </a:ext>
            </a:extLst>
          </p:cNvPr>
          <p:cNvSpPr txBox="1"/>
          <p:nvPr/>
        </p:nvSpPr>
        <p:spPr>
          <a:xfrm>
            <a:off x="1187669" y="4683488"/>
            <a:ext cx="3447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assumed Probability Density Function of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/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 often estimation of location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blipFill>
                <a:blip r:embed="rId4"/>
                <a:stretch>
                  <a:fillRect l="-3004" t="-5882" r="-4292" b="-14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07D295-C017-CAAA-32D0-D6340165CACD}"/>
              </a:ext>
            </a:extLst>
          </p:cNvPr>
          <p:cNvSpPr txBox="1"/>
          <p:nvPr/>
        </p:nvSpPr>
        <p:spPr>
          <a:xfrm>
            <a:off x="8460833" y="4683488"/>
            <a:ext cx="3026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ther parameters (e.g., scale parameter) often not predicted per sample (assume </a:t>
            </a:r>
            <a:r>
              <a:rPr lang="en-GB" sz="2400" dirty="0"/>
              <a:t>homoscedasticity</a:t>
            </a:r>
            <a:r>
              <a:rPr lang="en-DE" sz="24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727816-256B-5F48-80A2-392753C7DA2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911366" y="3955179"/>
            <a:ext cx="2690648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E6EFC-3413-B6EC-4B88-64FDE32082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547948" y="4011019"/>
            <a:ext cx="283776" cy="67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18D338-13F0-2737-73D7-DFE0B143D6FD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7840717" y="3955179"/>
            <a:ext cx="2133604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0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E12C-73E0-45FE-1424-8C5A6F31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Principle of Maximum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How to choose the right model, i.e., the assumed underlying probability distribution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generating the observed data?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Occam’s razor: pick </a:t>
                </a:r>
                <a:r>
                  <a:rPr lang="en-GB" sz="2600" dirty="0"/>
                  <a:t>distribution with fewest assumptions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distribution with </a:t>
                </a:r>
                <a:r>
                  <a:rPr lang="en-GB" sz="2600" dirty="0"/>
                  <a:t>maximum entropy under given range and moment constraints</a:t>
                </a:r>
              </a:p>
              <a:p>
                <a:pPr marL="0" indent="0">
                  <a:buNone/>
                </a:pPr>
                <a:r>
                  <a:rPr lang="en-GB" sz="2600" dirty="0"/>
                  <a:t>discrete: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GB" sz="2600" dirty="0"/>
                  <a:t>, continuous: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func>
                      </m:e>
                    </m:nary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(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bulk of entropy from tails of distributions)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examples for maximum entropy distributions:</a:t>
                </a:r>
              </a:p>
              <a:p>
                <a:r>
                  <a:rPr lang="en-GB" sz="2600" dirty="0"/>
                  <a:t>normal distribution: continuous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∞,∞</m:t>
                        </m:r>
                      </m:e>
                    </m:d>
                  </m:oMath>
                </a14:m>
                <a:r>
                  <a:rPr lang="en-GB" sz="2600" dirty="0"/>
                  <a:t> with particular mean and variance</a:t>
                </a:r>
              </a:p>
              <a:p>
                <a:r>
                  <a:rPr lang="en-GB" sz="2600" dirty="0"/>
                  <a:t>Poisson distribution: discrete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d>
                          <m:dPr>
                            <m:begChr m:val="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600" dirty="0"/>
                  <a:t> with particular mean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b="-151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3886A-7B91-CE92-1A97-B9CBAE0C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449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10205</TotalTime>
  <Words>1983</Words>
  <Application>Microsoft Office PowerPoint</Application>
  <PresentationFormat>Widescreen</PresentationFormat>
  <Paragraphs>293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Office Theme</vt:lpstr>
      <vt:lpstr>Statistical Learning Common Core</vt:lpstr>
      <vt:lpstr>General Recipe</vt:lpstr>
      <vt:lpstr>Consider Supervised Learning Scenario</vt:lpstr>
      <vt:lpstr>Model</vt:lpstr>
      <vt:lpstr>Model in Linear Regression</vt:lpstr>
      <vt:lpstr>Model Ingredients</vt:lpstr>
      <vt:lpstr>Principle of Maximum Entropy</vt:lpstr>
      <vt:lpstr>Objective Function</vt:lpstr>
      <vt:lpstr>Loss Function</vt:lpstr>
      <vt:lpstr>Cost Function</vt:lpstr>
      <vt:lpstr>Optimization</vt:lpstr>
      <vt:lpstr>Cost Minimization</vt:lpstr>
      <vt:lpstr>Ordinary Least Squares</vt:lpstr>
      <vt:lpstr>Maximum Likelihood Estimation</vt:lpstr>
      <vt:lpstr>Likelihood</vt:lpstr>
      <vt:lpstr>Independence Assumption</vt:lpstr>
      <vt:lpstr>Negative Log-Likelihood</vt:lpstr>
      <vt:lpstr>Maximum Likelihood</vt:lpstr>
      <vt:lpstr>Interpretation of Maximum Likelihood</vt:lpstr>
      <vt:lpstr>Iterative Optimization</vt:lpstr>
      <vt:lpstr>Gradient Descent</vt:lpstr>
      <vt:lpstr>Learning Rate</vt:lpstr>
      <vt:lpstr>Batch and Stochastic Gradient Descent</vt:lpstr>
      <vt:lpstr>Mini Batches</vt:lpstr>
      <vt:lpstr>Gradient Descent with Momentum</vt:lpstr>
      <vt:lpstr>Bayesian Methods</vt:lpstr>
      <vt:lpstr>Bayesian Statistics</vt:lpstr>
      <vt:lpstr>Bayes Theorem</vt:lpstr>
      <vt:lpstr>Bayes Theorem for Parameter Estimation</vt:lpstr>
      <vt:lpstr>Bayesian Prediction</vt:lpstr>
      <vt:lpstr>Alternatives for PDF Predictions </vt:lpstr>
      <vt:lpstr>Common Core of Statistical Learning</vt:lpstr>
      <vt:lpstr>Literature</vt:lpstr>
      <vt:lpstr>Overcome our Mathematical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Core of Statistical Learning</dc:title>
  <dc:creator>Felix Wick</dc:creator>
  <cp:lastModifiedBy>Wick, Felix</cp:lastModifiedBy>
  <cp:revision>253</cp:revision>
  <dcterms:created xsi:type="dcterms:W3CDTF">2022-07-19T12:56:51Z</dcterms:created>
  <dcterms:modified xsi:type="dcterms:W3CDTF">2023-06-19T10:14:49Z</dcterms:modified>
</cp:coreProperties>
</file>